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8" r:id="rId3"/>
    <p:sldId id="270" r:id="rId4"/>
    <p:sldId id="271" r:id="rId5"/>
    <p:sldId id="266" r:id="rId6"/>
    <p:sldId id="267" r:id="rId7"/>
    <p:sldId id="269" r:id="rId8"/>
    <p:sldId id="257" r:id="rId9"/>
    <p:sldId id="265" r:id="rId10"/>
    <p:sldId id="259" r:id="rId11"/>
    <p:sldId id="264" r:id="rId12"/>
    <p:sldId id="263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9612-4FFD-4615-AD10-5B53878F16C1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24CF-4A00-4B4C-AB26-7059F0295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5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9612-4FFD-4615-AD10-5B53878F16C1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24CF-4A00-4B4C-AB26-7059F0295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81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9612-4FFD-4615-AD10-5B53878F16C1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24CF-4A00-4B4C-AB26-7059F0295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9612-4FFD-4615-AD10-5B53878F16C1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24CF-4A00-4B4C-AB26-7059F0295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7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9612-4FFD-4615-AD10-5B53878F16C1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24CF-4A00-4B4C-AB26-7059F0295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1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9612-4FFD-4615-AD10-5B53878F16C1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24CF-4A00-4B4C-AB26-7059F0295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8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9612-4FFD-4615-AD10-5B53878F16C1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24CF-4A00-4B4C-AB26-7059F0295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60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9612-4FFD-4615-AD10-5B53878F16C1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24CF-4A00-4B4C-AB26-7059F0295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2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9612-4FFD-4615-AD10-5B53878F16C1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24CF-4A00-4B4C-AB26-7059F0295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9612-4FFD-4615-AD10-5B53878F16C1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24CF-4A00-4B4C-AB26-7059F0295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9612-4FFD-4615-AD10-5B53878F16C1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24CF-4A00-4B4C-AB26-7059F0295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9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29612-4FFD-4615-AD10-5B53878F16C1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124CF-4A00-4B4C-AB26-7059F0295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44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3130" y="742951"/>
            <a:ext cx="7384869" cy="146902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Цели Устойчивого Развития </a:t>
            </a:r>
            <a:r>
              <a:rPr lang="en-GB" sz="4800" b="1" dirty="0" smtClean="0"/>
              <a:t> 2016-2030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57501"/>
            <a:ext cx="9144000" cy="3133996"/>
          </a:xfrm>
        </p:spPr>
        <p:txBody>
          <a:bodyPr>
            <a:normAutofit fontScale="40000" lnSpcReduction="20000"/>
          </a:bodyPr>
          <a:lstStyle/>
          <a:p>
            <a:endParaRPr lang="ru-RU" sz="4800" b="1" dirty="0" smtClean="0">
              <a:solidFill>
                <a:srgbClr val="FF0000"/>
              </a:solidFill>
            </a:endParaRPr>
          </a:p>
          <a:p>
            <a:r>
              <a:rPr lang="ru-RU" sz="6000" b="1" i="1" dirty="0" smtClean="0"/>
              <a:t>О ЦУР, механизмах реализации и приоритетах </a:t>
            </a:r>
          </a:p>
          <a:p>
            <a:endParaRPr lang="ru-RU" sz="4800" b="1" dirty="0"/>
          </a:p>
          <a:p>
            <a:r>
              <a:rPr lang="ru-RU" sz="4800" b="1" dirty="0" smtClean="0"/>
              <a:t>Заседание Межгосударственной комиссии по устойчивому развитию</a:t>
            </a:r>
          </a:p>
          <a:p>
            <a:r>
              <a:rPr lang="ru-RU" sz="4800" b="1" dirty="0" smtClean="0"/>
              <a:t>Международного Фонда Спасения Арала</a:t>
            </a:r>
          </a:p>
          <a:p>
            <a:endParaRPr lang="ru-RU" sz="4800" b="1" dirty="0"/>
          </a:p>
          <a:p>
            <a:r>
              <a:rPr lang="ru-RU" sz="4800" b="1" dirty="0" smtClean="0"/>
              <a:t>Виталий Времиш, ПРООН Туркменистан</a:t>
            </a:r>
            <a:endParaRPr lang="ru-RU" sz="4800" dirty="0" smtClean="0"/>
          </a:p>
          <a:p>
            <a:endParaRPr lang="en-GB" sz="4800" dirty="0" smtClean="0"/>
          </a:p>
          <a:p>
            <a:r>
              <a:rPr lang="ru-RU" sz="3200" i="1" dirty="0" smtClean="0"/>
              <a:t>26 мая 2016</a:t>
            </a:r>
            <a:r>
              <a:rPr lang="en-GB" sz="3200" i="1" dirty="0" smtClean="0"/>
              <a:t> </a:t>
            </a:r>
            <a:r>
              <a:rPr lang="ru-RU" sz="3200" i="1" dirty="0" smtClean="0"/>
              <a:t>г.</a:t>
            </a:r>
            <a:endParaRPr lang="en-GB" sz="3200" i="1" dirty="0" smtClean="0"/>
          </a:p>
          <a:p>
            <a:endParaRPr lang="en-GB" sz="3600" dirty="0"/>
          </a:p>
          <a:p>
            <a:endParaRPr lang="en-GB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280583" y="316243"/>
            <a:ext cx="2776126" cy="26533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5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594" y="365125"/>
            <a:ext cx="7905206" cy="1120775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>
                <a:solidFill>
                  <a:srgbClr val="FF0000"/>
                </a:solidFill>
              </a:rPr>
              <a:t/>
            </a:r>
            <a:br>
              <a:rPr lang="en-GB" sz="5400" dirty="0" smtClean="0">
                <a:solidFill>
                  <a:srgbClr val="FF0000"/>
                </a:solidFill>
              </a:rPr>
            </a:br>
            <a:r>
              <a:rPr lang="ru-RU" sz="4000" b="1" u="sng" dirty="0" smtClean="0"/>
              <a:t>Второй этап</a:t>
            </a:r>
            <a:r>
              <a:rPr lang="en-GB" sz="4000" b="1" dirty="0" smtClean="0">
                <a:solidFill>
                  <a:srgbClr val="FF0000"/>
                </a:solidFill>
              </a:rPr>
              <a:t>: 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/>
              <a:t>март</a:t>
            </a:r>
            <a:r>
              <a:rPr lang="en-US" sz="4000" b="1" dirty="0" smtClean="0"/>
              <a:t> </a:t>
            </a:r>
            <a:r>
              <a:rPr lang="en-US" sz="4000" b="1" dirty="0"/>
              <a:t>2016 – </a:t>
            </a:r>
            <a:r>
              <a:rPr lang="ru-RU" sz="4000" b="1" dirty="0" smtClean="0"/>
              <a:t>декабрь </a:t>
            </a:r>
            <a:r>
              <a:rPr lang="en-US" sz="4000" b="1" dirty="0" smtClean="0"/>
              <a:t>2016</a:t>
            </a:r>
            <a:r>
              <a:rPr lang="en-US" sz="5400" dirty="0"/>
              <a:t/>
            </a:r>
            <a:br>
              <a:rPr lang="en-US" sz="5400" dirty="0"/>
            </a:b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492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Действие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pPr marL="514350" indent="-514350">
              <a:buAutoNum type="arabicPeriod"/>
            </a:pPr>
            <a:r>
              <a:rPr lang="ru-RU" b="1" u="sng" dirty="0" smtClean="0"/>
              <a:t>Интегрировать </a:t>
            </a:r>
            <a:r>
              <a:rPr lang="ru-RU" dirty="0" smtClean="0"/>
              <a:t>одобренные</a:t>
            </a:r>
            <a:r>
              <a:rPr lang="ru-RU" b="1" dirty="0" smtClean="0"/>
              <a:t> </a:t>
            </a:r>
            <a:r>
              <a:rPr lang="ru-RU" dirty="0" smtClean="0"/>
              <a:t>ЦУР</a:t>
            </a:r>
            <a:r>
              <a:rPr lang="en-US" dirty="0" smtClean="0"/>
              <a:t>, </a:t>
            </a:r>
            <a:r>
              <a:rPr lang="ru-RU" dirty="0" smtClean="0"/>
              <a:t>задачи и индикаторы в </a:t>
            </a:r>
            <a:r>
              <a:rPr lang="ru-RU" dirty="0" err="1"/>
              <a:t>в</a:t>
            </a:r>
            <a:r>
              <a:rPr lang="ru-RU" dirty="0"/>
              <a:t> Программу Президента Туркменистана по социально-экономическому развитию страны на </a:t>
            </a:r>
            <a:r>
              <a:rPr lang="en-US" dirty="0"/>
              <a:t>2017-2021</a:t>
            </a:r>
            <a:r>
              <a:rPr lang="ru-RU" dirty="0"/>
              <a:t> годы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ru-RU" b="1" u="sng" dirty="0"/>
              <a:t>Интегрировать </a:t>
            </a:r>
            <a:r>
              <a:rPr lang="ru-RU" dirty="0"/>
              <a:t>одобренные ЦУР, задачи и индикаторы в отдельные </a:t>
            </a:r>
            <a:r>
              <a:rPr lang="en-US" dirty="0"/>
              <a:t> </a:t>
            </a:r>
            <a:r>
              <a:rPr lang="ru-RU" dirty="0"/>
              <a:t>секторальные планы и стратегии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Ожидаемые результаты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Программа Президента Туркменистана по социально-экономическому развитию страны на </a:t>
            </a:r>
            <a:r>
              <a:rPr lang="en-US" dirty="0"/>
              <a:t>2017-2021</a:t>
            </a:r>
            <a:r>
              <a:rPr lang="ru-RU" dirty="0"/>
              <a:t> годы разработана с  учетом ЦУР </a:t>
            </a:r>
          </a:p>
          <a:p>
            <a:pPr marL="514350" indent="-514350">
              <a:buAutoNum type="arabicPeriod"/>
            </a:pPr>
            <a:r>
              <a:rPr lang="ru-RU" dirty="0"/>
              <a:t>Отдельные секторальные планы и стратегии имеют соответствующие интегрированные ЦУР, задачи и индикаторы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191589" y="138897"/>
            <a:ext cx="2098766" cy="19828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7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65125"/>
            <a:ext cx="8001000" cy="132556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/>
            </a:r>
            <a:br>
              <a:rPr lang="en-GB" sz="4800" b="1" dirty="0" smtClean="0">
                <a:solidFill>
                  <a:srgbClr val="FF0000"/>
                </a:solidFill>
              </a:rPr>
            </a:br>
            <a:r>
              <a:rPr lang="ru-RU" sz="4000" b="1" u="sng" dirty="0"/>
              <a:t>Третий этап </a:t>
            </a:r>
            <a:r>
              <a:rPr lang="en-GB" sz="4000" b="1" dirty="0" smtClean="0">
                <a:solidFill>
                  <a:srgbClr val="FF0000"/>
                </a:solidFill>
              </a:rPr>
              <a:t>:</a:t>
            </a:r>
            <a:r>
              <a:rPr lang="en-GB" sz="4000" b="1" dirty="0" smtClean="0"/>
              <a:t> 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март</a:t>
            </a:r>
            <a:r>
              <a:rPr lang="en-US" sz="4000" b="1" dirty="0" smtClean="0"/>
              <a:t> </a:t>
            </a:r>
            <a:r>
              <a:rPr lang="en-US" sz="4000" b="1" dirty="0"/>
              <a:t>2016 – </a:t>
            </a:r>
            <a:r>
              <a:rPr lang="ru-RU" sz="4000" b="1" dirty="0" smtClean="0"/>
              <a:t>декабрь</a:t>
            </a:r>
            <a:r>
              <a:rPr lang="en-US" sz="4000" b="1" dirty="0" smtClean="0"/>
              <a:t> </a:t>
            </a:r>
            <a:r>
              <a:rPr lang="en-US" sz="4000" b="1" dirty="0"/>
              <a:t>2016</a:t>
            </a:r>
            <a:r>
              <a:rPr lang="en-US" sz="4800" dirty="0"/>
              <a:t/>
            </a:r>
            <a:br>
              <a:rPr lang="en-US" sz="4800" dirty="0"/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1947591"/>
            <a:ext cx="11471094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Действие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Определить в деталях систему измерений </a:t>
            </a:r>
            <a:r>
              <a:rPr lang="en-US" sz="3200" dirty="0" smtClean="0"/>
              <a:t>(</a:t>
            </a:r>
            <a:r>
              <a:rPr lang="ru-RU" sz="3200" dirty="0" smtClean="0"/>
              <a:t>включая обновления), необходимую для оценки прогресса в намеченных ЦУР</a:t>
            </a:r>
            <a:r>
              <a:rPr lang="en-US" sz="3200" dirty="0" smtClean="0"/>
              <a:t>, </a:t>
            </a:r>
            <a:r>
              <a:rPr lang="ru-RU" sz="3200" dirty="0" smtClean="0"/>
              <a:t>задач и индикаторов</a:t>
            </a:r>
            <a:r>
              <a:rPr lang="en-US" sz="3200" dirty="0" smtClean="0"/>
              <a:t> </a:t>
            </a:r>
            <a:r>
              <a:rPr lang="ru-RU" sz="3200" dirty="0" smtClean="0"/>
              <a:t>в </a:t>
            </a:r>
            <a:r>
              <a:rPr lang="ru-RU" sz="3200" b="1" dirty="0"/>
              <a:t>целевых </a:t>
            </a:r>
            <a:r>
              <a:rPr lang="ru-RU" sz="3200" b="1" dirty="0" smtClean="0"/>
              <a:t>ведущих министерствах</a:t>
            </a:r>
            <a:endParaRPr lang="ru-RU" sz="3200" b="1" dirty="0"/>
          </a:p>
          <a:p>
            <a:pPr marL="742950" indent="-742950">
              <a:buAutoNum type="arabicPeriod"/>
            </a:pPr>
            <a:r>
              <a:rPr lang="ru-RU" sz="3200" dirty="0" smtClean="0"/>
              <a:t>Определить </a:t>
            </a:r>
            <a:r>
              <a:rPr lang="ru-RU" sz="3200" dirty="0"/>
              <a:t>в деталях систему измерений </a:t>
            </a:r>
            <a:r>
              <a:rPr lang="en-US" sz="3200" dirty="0"/>
              <a:t>( </a:t>
            </a:r>
            <a:r>
              <a:rPr lang="ru-RU" sz="3200" dirty="0"/>
              <a:t>включая </a:t>
            </a:r>
            <a:r>
              <a:rPr lang="ru-RU" sz="3200" dirty="0" smtClean="0"/>
              <a:t>обновления</a:t>
            </a:r>
            <a:r>
              <a:rPr lang="ru-RU" sz="3200" dirty="0"/>
              <a:t>), </a:t>
            </a:r>
            <a:r>
              <a:rPr lang="ru-RU" sz="3200" dirty="0" smtClean="0"/>
              <a:t>необходимую </a:t>
            </a:r>
            <a:r>
              <a:rPr lang="ru-RU" sz="3200" dirty="0"/>
              <a:t>для измерения прогресса в </a:t>
            </a:r>
            <a:r>
              <a:rPr lang="ru-RU" sz="3200" dirty="0" smtClean="0"/>
              <a:t>намеченных </a:t>
            </a:r>
            <a:r>
              <a:rPr lang="ru-RU" sz="3200" dirty="0"/>
              <a:t>ЦУР</a:t>
            </a:r>
            <a:r>
              <a:rPr lang="en-US" sz="3200" dirty="0"/>
              <a:t>, </a:t>
            </a:r>
            <a:r>
              <a:rPr lang="ru-RU" sz="3200" dirty="0"/>
              <a:t>задач и индикаторов</a:t>
            </a:r>
            <a:r>
              <a:rPr lang="en-US" sz="3200" dirty="0"/>
              <a:t> </a:t>
            </a:r>
            <a:r>
              <a:rPr lang="ru-RU" sz="3200" dirty="0" smtClean="0"/>
              <a:t>в </a:t>
            </a:r>
            <a:r>
              <a:rPr lang="ru-RU" sz="3200" b="1" dirty="0"/>
              <a:t>Национальном </a:t>
            </a:r>
            <a:r>
              <a:rPr lang="ru-RU" sz="3200" b="1" dirty="0" smtClean="0"/>
              <a:t>Государственном </a:t>
            </a:r>
            <a:r>
              <a:rPr lang="ru-RU" sz="3200" b="1" dirty="0"/>
              <a:t>комитете по </a:t>
            </a:r>
            <a:r>
              <a:rPr lang="ru-RU" sz="3200" b="1" dirty="0" smtClean="0"/>
              <a:t>статистике</a:t>
            </a:r>
            <a:endParaRPr lang="en-US" sz="3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385086" y="42908"/>
            <a:ext cx="2192651" cy="19392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5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029" y="365125"/>
            <a:ext cx="9265919" cy="132556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/>
            </a:r>
            <a:br>
              <a:rPr lang="en-GB" sz="4800" b="1" dirty="0" smtClean="0">
                <a:solidFill>
                  <a:srgbClr val="FF0000"/>
                </a:solidFill>
              </a:rPr>
            </a:br>
            <a:r>
              <a:rPr lang="ru-RU" sz="4000" b="1" u="sng" dirty="0"/>
              <a:t>Третий </a:t>
            </a:r>
            <a:r>
              <a:rPr lang="ru-RU" sz="4000" b="1" u="sng" dirty="0" smtClean="0"/>
              <a:t>этап</a:t>
            </a:r>
            <a:r>
              <a:rPr lang="en-GB" sz="4000" b="1" u="sng" dirty="0" smtClean="0"/>
              <a:t>:  </a:t>
            </a:r>
            <a:r>
              <a:rPr lang="ru-RU" sz="4000" b="1" u="sng" dirty="0"/>
              <a:t/>
            </a:r>
            <a:br>
              <a:rPr lang="ru-RU" sz="4000" b="1" u="sng" dirty="0"/>
            </a:br>
            <a:r>
              <a:rPr lang="ru-RU" sz="4000" b="1" dirty="0" smtClean="0"/>
              <a:t>март</a:t>
            </a:r>
            <a:r>
              <a:rPr lang="en-US" sz="4000" b="1" dirty="0" smtClean="0"/>
              <a:t> </a:t>
            </a:r>
            <a:r>
              <a:rPr lang="en-US" sz="4000" b="1" dirty="0"/>
              <a:t>2016 – </a:t>
            </a:r>
            <a:r>
              <a:rPr lang="ru-RU" sz="4000" b="1" dirty="0" smtClean="0"/>
              <a:t>декабрь</a:t>
            </a:r>
            <a:r>
              <a:rPr lang="en-US" sz="4000" b="1" dirty="0" smtClean="0"/>
              <a:t> 2016</a:t>
            </a:r>
            <a:r>
              <a:rPr lang="ru-RU" sz="4000" b="1" dirty="0" smtClean="0"/>
              <a:t> </a:t>
            </a:r>
            <a:r>
              <a:rPr lang="ru-RU" sz="3200" b="1" dirty="0" smtClean="0"/>
              <a:t>(продолжение)</a:t>
            </a:r>
            <a:r>
              <a:rPr lang="en-US" sz="3200" dirty="0"/>
              <a:t/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23" y="2159013"/>
            <a:ext cx="10515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Ожидаемые результаты:</a:t>
            </a:r>
            <a:endParaRPr lang="ru-RU" sz="3200" b="1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ru-RU" b="1" dirty="0"/>
              <a:t>Целевые</a:t>
            </a:r>
            <a:r>
              <a:rPr lang="en-US" b="1" dirty="0"/>
              <a:t> </a:t>
            </a:r>
            <a:r>
              <a:rPr lang="ru-RU" dirty="0"/>
              <a:t>министерства </a:t>
            </a:r>
            <a:r>
              <a:rPr lang="ru-RU" b="1" dirty="0" smtClean="0"/>
              <a:t>определили </a:t>
            </a:r>
            <a:r>
              <a:rPr lang="ru-RU" dirty="0"/>
              <a:t>необходимое обновление своих статистических систем требуемое для измерения</a:t>
            </a:r>
            <a:r>
              <a:rPr lang="en-US" dirty="0"/>
              <a:t> </a:t>
            </a:r>
            <a:r>
              <a:rPr lang="ru-RU" dirty="0"/>
              <a:t>прогресса в реализации задач и индикаторов ЦУР</a:t>
            </a:r>
            <a:r>
              <a:rPr lang="en-US" dirty="0"/>
              <a:t>. </a:t>
            </a:r>
            <a:r>
              <a:rPr lang="ru-RU" i="1" dirty="0"/>
              <a:t>Обновления будут проводиться в 2017 году и далее</a:t>
            </a:r>
            <a:endParaRPr lang="en-US" i="1" dirty="0"/>
          </a:p>
          <a:p>
            <a:pPr marL="514350" indent="-514350">
              <a:buAutoNum type="arabicPeriod"/>
            </a:pPr>
            <a:r>
              <a:rPr lang="ru-RU" dirty="0"/>
              <a:t>Государственный комитет Туркменистана по статистике </a:t>
            </a:r>
            <a:r>
              <a:rPr lang="ru-RU" b="1" dirty="0" smtClean="0"/>
              <a:t>определил </a:t>
            </a:r>
            <a:r>
              <a:rPr lang="ru-RU" dirty="0"/>
              <a:t>необходимые обновления своих статистических систем требуемые для измерения</a:t>
            </a:r>
            <a:r>
              <a:rPr lang="en-US" dirty="0"/>
              <a:t> </a:t>
            </a:r>
            <a:r>
              <a:rPr lang="ru-RU" dirty="0"/>
              <a:t>прогресса в реализации задач и индикаторов ЦУР</a:t>
            </a:r>
            <a:r>
              <a:rPr lang="en-US" dirty="0"/>
              <a:t>. </a:t>
            </a:r>
            <a:r>
              <a:rPr lang="ru-RU" i="1" dirty="0"/>
              <a:t>Обновления будут проводиться в 2017 году и </a:t>
            </a:r>
            <a:r>
              <a:rPr lang="ru-RU" i="1" dirty="0" smtClean="0"/>
              <a:t>далее</a:t>
            </a:r>
            <a:endParaRPr lang="en-US" i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385086" y="42908"/>
            <a:ext cx="2192651" cy="19392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6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977" y="308219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i="1" dirty="0" smtClean="0"/>
              <a:t>Спасибо  за внимание </a:t>
            </a:r>
            <a:endParaRPr lang="en-GB" sz="5300" i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472171" y="173537"/>
            <a:ext cx="3194137" cy="34579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8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741" y="381354"/>
            <a:ext cx="10959152" cy="579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9" y="2435089"/>
            <a:ext cx="5199270" cy="389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" y="548023"/>
            <a:ext cx="5312294" cy="39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354" y="365125"/>
            <a:ext cx="9063445" cy="1325563"/>
          </a:xfrm>
        </p:spPr>
        <p:txBody>
          <a:bodyPr/>
          <a:lstStyle/>
          <a:p>
            <a:r>
              <a:rPr lang="ru-RU" b="1" dirty="0" smtClean="0"/>
              <a:t>Какие ЦУР наиболее уместны для работы МКУР?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Цель ЦУР №: 6. Обеспечение наличия и рационального использования водных ресурсов и санитарии для всех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Цель ЦУР №: 7 Обеспечение доступа к недорогим, надежным, устойчивым и современным источникам энергии для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всех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Цель ЦУР №: 12. Обеспечение перехода к рациональным моделям потребления и производства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191589" y="138897"/>
            <a:ext cx="2098766" cy="19828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354" y="365125"/>
            <a:ext cx="9063445" cy="1325563"/>
          </a:xfrm>
        </p:spPr>
        <p:txBody>
          <a:bodyPr/>
          <a:lstStyle/>
          <a:p>
            <a:r>
              <a:rPr lang="ru-RU" b="1" dirty="0" smtClean="0"/>
              <a:t>Какие ЦУР наиболее уместны для работы МКУР?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Цель ЦУР №: 13. Принятие срочных мер по борьбе с изменением климата и его последствиями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Цель ЦУР №: 14. Сохранение и рациональное использование океанов, морей и морских ресурсов в интересах устойчивого развития  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B050"/>
                </a:solidFill>
              </a:rPr>
              <a:t>Цель ЦУР №: 15. Защита и восстановление экосистем суши и содействие их рациональному использованию, рациональное лесопользование, борьба с опустыниванием, прекращение и обращение вспять процесса деградации земель и прекращение процесса утраты биологического разнообразия</a:t>
            </a:r>
            <a:endParaRPr lang="en-US" sz="3200" dirty="0">
              <a:solidFill>
                <a:srgbClr val="00B050"/>
              </a:solidFill>
            </a:endParaRP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191589" y="138897"/>
            <a:ext cx="2098766" cy="19828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6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999" y="138897"/>
            <a:ext cx="9063445" cy="250115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механизмы реализации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ОПЫТ ТУРКМЕНИСТАНА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191589" y="138897"/>
            <a:ext cx="2098766" cy="198282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16834" y="2640049"/>
            <a:ext cx="11065565" cy="339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Действие глобальных целей развития тысячелетия завершились в декабре 2015 года. 25 сентября 2015 года государства-члены ООН утвердили новую Глобальную повестку устойчивого развития. Принятые новые Цели устойчивого развития (ЦУР) включают в себя 17 целей и 169 </a:t>
            </a:r>
            <a:r>
              <a:rPr lang="ru-RU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задач</a:t>
            </a:r>
            <a:r>
              <a:rPr lang="en-US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универсальны по своей природе и касаются всех стран, как развитых так и развивающихся. Все страны должны будут пройти через процесс адаптации Целей и задач к своему национальному контексту. </a:t>
            </a:r>
            <a:endParaRPr lang="en-US" sz="24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RU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Следующие стадии</a:t>
            </a:r>
            <a:r>
              <a:rPr lang="en-US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были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проведены в </a:t>
            </a:r>
            <a:r>
              <a:rPr lang="ru-RU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Туркменистане</a:t>
            </a:r>
            <a:r>
              <a:rPr lang="en-US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948" y="365125"/>
            <a:ext cx="8662851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>Первый этап </a:t>
            </a:r>
            <a:r>
              <a:rPr lang="ru-RU" sz="4000" b="1" u="sng" dirty="0" smtClean="0">
                <a:solidFill>
                  <a:srgbClr val="FF0000"/>
                </a:solidFill>
              </a:rPr>
              <a:t>завершен</a:t>
            </a:r>
            <a:r>
              <a:rPr lang="en-GB" sz="4000" dirty="0" smtClean="0">
                <a:solidFill>
                  <a:srgbClr val="FF0000"/>
                </a:solidFill>
              </a:rPr>
              <a:t>: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/>
              <a:t>октябрь</a:t>
            </a:r>
            <a:r>
              <a:rPr lang="en-GB" sz="4000" b="1" dirty="0" smtClean="0"/>
              <a:t> </a:t>
            </a:r>
            <a:r>
              <a:rPr lang="en-GB" sz="4000" b="1" dirty="0"/>
              <a:t>2015- </a:t>
            </a:r>
            <a:r>
              <a:rPr lang="ru-RU" sz="4000" b="1" dirty="0" smtClean="0"/>
              <a:t>март </a:t>
            </a:r>
            <a:r>
              <a:rPr lang="en-GB" sz="4000" b="1" dirty="0" smtClean="0"/>
              <a:t>2016</a:t>
            </a:r>
            <a:r>
              <a:rPr lang="en-GB" sz="4000" b="1" dirty="0"/>
              <a:t/>
            </a:r>
            <a:br>
              <a:rPr lang="en-GB" sz="4000" b="1" dirty="0"/>
            </a:br>
            <a:endParaRPr lang="en-GB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Действие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3600" dirty="0" smtClean="0"/>
              <a:t>Проведены национальные консультации с ключевыми отраслевыми министерствами для согласования принятия  универсальных </a:t>
            </a:r>
            <a:r>
              <a:rPr lang="en-US" sz="3600" dirty="0" smtClean="0"/>
              <a:t>17  </a:t>
            </a:r>
            <a:r>
              <a:rPr lang="ru-RU" sz="3600" dirty="0" smtClean="0"/>
              <a:t>целей ЦУР</a:t>
            </a:r>
            <a:r>
              <a:rPr lang="en-US" sz="3600" dirty="0" smtClean="0"/>
              <a:t> </a:t>
            </a:r>
            <a:r>
              <a:rPr lang="ru-RU" sz="3600" dirty="0" smtClean="0"/>
              <a:t>, </a:t>
            </a:r>
            <a:r>
              <a:rPr lang="en-US" sz="3600" dirty="0" smtClean="0"/>
              <a:t>169 </a:t>
            </a:r>
            <a:r>
              <a:rPr lang="ru-RU" sz="3600" dirty="0" smtClean="0"/>
              <a:t>задач</a:t>
            </a:r>
            <a:r>
              <a:rPr lang="en-US" sz="3600" dirty="0" smtClean="0"/>
              <a:t> </a:t>
            </a:r>
            <a:r>
              <a:rPr lang="ru-RU" sz="3600" dirty="0" smtClean="0"/>
              <a:t>и  более </a:t>
            </a:r>
            <a:r>
              <a:rPr lang="en-US" sz="3600" dirty="0" smtClean="0"/>
              <a:t>200 </a:t>
            </a:r>
            <a:r>
              <a:rPr lang="ru-RU" sz="3600" dirty="0" smtClean="0"/>
              <a:t> индикаторов, приемлемых для Туркменистана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Результат</a:t>
            </a:r>
            <a:r>
              <a:rPr lang="en-US" sz="3600" b="1" dirty="0" smtClean="0">
                <a:solidFill>
                  <a:srgbClr val="FF0000"/>
                </a:solidFill>
              </a:rPr>
              <a:t>:  </a:t>
            </a:r>
            <a:r>
              <a:rPr lang="ru-RU" sz="3600" b="1" u="sng" dirty="0" smtClean="0"/>
              <a:t>Определен предварительный перечень</a:t>
            </a:r>
            <a:r>
              <a:rPr lang="ru-RU" sz="3600" u="sng" dirty="0" smtClean="0"/>
              <a:t>  </a:t>
            </a:r>
            <a:r>
              <a:rPr lang="ru-RU" sz="3600" dirty="0" smtClean="0"/>
              <a:t>обозначенных ЦУР</a:t>
            </a:r>
            <a:r>
              <a:rPr lang="en-US" sz="3600" dirty="0" smtClean="0"/>
              <a:t>, </a:t>
            </a:r>
            <a:r>
              <a:rPr lang="ru-RU" sz="3600" dirty="0" smtClean="0"/>
              <a:t>задач и индикаторов согласованных для предоставления на одобрение </a:t>
            </a:r>
            <a:r>
              <a:rPr lang="ru-RU" sz="3600" dirty="0"/>
              <a:t> </a:t>
            </a:r>
            <a:r>
              <a:rPr lang="ru-RU" sz="3600" dirty="0" smtClean="0"/>
              <a:t>Кабинета Министров</a:t>
            </a:r>
            <a:r>
              <a:rPr lang="en-US" sz="3600" dirty="0" smtClean="0"/>
              <a:t>	</a:t>
            </a:r>
            <a:endParaRPr lang="en-GB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385086" y="42908"/>
            <a:ext cx="2192651" cy="19392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5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354" y="365125"/>
            <a:ext cx="9063445" cy="1325563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Таблица Целей устойчивого развития (ЦУР), задач и индикаторов, рекомендуемых для принятия в ходе 17 консультативных встреч Правительства Туркменистана и Агентств </a:t>
            </a:r>
            <a:r>
              <a:rPr lang="ru-RU" sz="2700" b="1" dirty="0" smtClean="0"/>
              <a:t>ООН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483105"/>
              </p:ext>
            </p:extLst>
          </p:nvPr>
        </p:nvGraphicFramePr>
        <p:xfrm>
          <a:off x="788102" y="1915884"/>
          <a:ext cx="10565697" cy="4680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422"/>
                <a:gridCol w="1200648"/>
                <a:gridCol w="1440776"/>
                <a:gridCol w="1440776"/>
                <a:gridCol w="1380744"/>
                <a:gridCol w="1500809"/>
                <a:gridCol w="1500809"/>
                <a:gridCol w="1320713"/>
              </a:tblGrid>
              <a:tr h="15744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Цель #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Цели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Индикаторы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021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Количество глобальных целей ЦУР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Кол-во глобальных целей рекомендованных для принятия 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Кол-во глобальных целей адаптированных. 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Кол-во глобальных индикаторов ЦУР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Кол-во глобальных индикаторов, рекомендуемых для принятия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Кол-во глобальных индикаторов адаптированных и рекомендуемых для принятия 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Кол-во новых индикаторов, рекомендуемых для принятия национальной стороной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1  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3 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14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0 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15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r>
                        <a:rPr lang="ru-RU" sz="11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4630" algn="l"/>
                        </a:tabLs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16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 17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GB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  <a:tr h="17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Total: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169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121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24</a:t>
                      </a: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109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1" marR="60191" marT="0" marB="0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/>
          <a:stretch/>
        </p:blipFill>
        <p:spPr>
          <a:xfrm>
            <a:off x="191589" y="138897"/>
            <a:ext cx="2098766" cy="19828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8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706</Words>
  <Application>Microsoft Office PowerPoint</Application>
  <PresentationFormat>Widescreen</PresentationFormat>
  <Paragraphs>200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Цели Устойчивого Развития  2016-2030</vt:lpstr>
      <vt:lpstr>PowerPoint Presentation</vt:lpstr>
      <vt:lpstr>PowerPoint Presentation</vt:lpstr>
      <vt:lpstr>PowerPoint Presentation</vt:lpstr>
      <vt:lpstr>Какие ЦУР наиболее уместны для работы МКУР?</vt:lpstr>
      <vt:lpstr>Какие ЦУР наиболее уместны для работы МКУР?</vt:lpstr>
      <vt:lpstr>механизмы реализации  ОПЫТ ТУРКМЕНИСТАНА</vt:lpstr>
      <vt:lpstr> Первый этап завершен:   октябрь 2015- март 2016 </vt:lpstr>
      <vt:lpstr>Таблица Целей устойчивого развития (ЦУР), задач и индикаторов, рекомендуемых для принятия в ходе 17 консультативных встреч Правительства Туркменистана и Агентств ООН</vt:lpstr>
      <vt:lpstr> Второй этап:   март 2016 – декабрь 2016 </vt:lpstr>
      <vt:lpstr> Третий этап :   март 2016 – декабрь 2016 </vt:lpstr>
      <vt:lpstr> Третий этап:   март 2016 – декабрь 2016 (продолжение) </vt:lpstr>
      <vt:lpstr> Спасибо  за внимание </vt:lpstr>
    </vt:vector>
  </TitlesOfParts>
  <Company>UNICEF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SDGs 2016-2030</dc:title>
  <dc:creator>Shafag Rahimova</dc:creator>
  <cp:lastModifiedBy>Vitalie Vremis</cp:lastModifiedBy>
  <cp:revision>46</cp:revision>
  <dcterms:created xsi:type="dcterms:W3CDTF">2015-12-10T07:40:21Z</dcterms:created>
  <dcterms:modified xsi:type="dcterms:W3CDTF">2016-05-26T05:26:31Z</dcterms:modified>
</cp:coreProperties>
</file>